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66" r:id="rId3"/>
    <p:sldId id="268" r:id="rId4"/>
    <p:sldId id="270" r:id="rId5"/>
    <p:sldId id="271" r:id="rId6"/>
    <p:sldId id="272" r:id="rId7"/>
    <p:sldId id="269" r:id="rId8"/>
    <p:sldId id="274" r:id="rId9"/>
    <p:sldId id="273" r:id="rId10"/>
    <p:sldId id="275" r:id="rId11"/>
    <p:sldId id="277" r:id="rId12"/>
    <p:sldId id="278" r:id="rId13"/>
    <p:sldId id="280" r:id="rId14"/>
    <p:sldId id="276" r:id="rId15"/>
    <p:sldId id="281" r:id="rId16"/>
    <p:sldId id="279" r:id="rId17"/>
    <p:sldId id="282" r:id="rId18"/>
    <p:sldId id="283" r:id="rId19"/>
    <p:sldId id="284" r:id="rId20"/>
    <p:sldId id="25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913"/>
    <a:srgbClr val="FFCC00"/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30A1B-4C4B-4A46-BE2F-AE8CA5760110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00621-B5EC-4C0C-9BB0-3D42E57C02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739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148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569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660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646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69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7772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713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59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402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593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214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856BE-C84C-46F4-BC81-01EA2935256D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BC87D-2245-441B-8CF5-E46C90485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062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C00"/>
                </a:solidFill>
                <a:latin typeface="+mn-lt"/>
                <a:cs typeface="Avenir Book"/>
              </a:rPr>
              <a:t>Welcome </a:t>
            </a:r>
            <a:r>
              <a:rPr lang="en-US" sz="4000" dirty="0" smtClean="0">
                <a:solidFill>
                  <a:srgbClr val="FFCC00"/>
                </a:solidFill>
                <a:latin typeface="+mn-lt"/>
                <a:cs typeface="Avenir Book"/>
              </a:rPr>
              <a:t>to GFM’s online home.</a:t>
            </a:r>
            <a:endParaRPr lang="en-US" sz="4000" dirty="0">
              <a:solidFill>
                <a:srgbClr val="FFCC00"/>
              </a:solidFill>
              <a:latin typeface="+mn-lt"/>
              <a:cs typeface="Avenir Book"/>
            </a:endParaRPr>
          </a:p>
        </p:txBody>
      </p:sp>
      <p:pic>
        <p:nvPicPr>
          <p:cNvPr id="9" name="Content Placeholder 8" descr="2016-03-08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5634"/>
          <a:stretch>
            <a:fillRect/>
          </a:stretch>
        </p:blipFill>
        <p:spPr>
          <a:xfrm>
            <a:off x="304800" y="1295400"/>
            <a:ext cx="8592216" cy="5105400"/>
          </a:xfrm>
        </p:spPr>
      </p:pic>
    </p:spTree>
    <p:extLst>
      <p:ext uri="{BB962C8B-B14F-4D97-AF65-F5344CB8AC3E}">
        <p14:creationId xmlns:p14="http://schemas.microsoft.com/office/powerpoint/2010/main" xmlns="" val="31377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About GFM</a:t>
            </a:r>
            <a:endParaRPr lang="en-US" sz="4000" dirty="0">
              <a:solidFill>
                <a:srgbClr val="FDB913"/>
              </a:solidFill>
              <a:latin typeface="+mn-lt"/>
              <a:cs typeface="Avenir Book"/>
            </a:endParaRPr>
          </a:p>
        </p:txBody>
      </p:sp>
      <p:pic>
        <p:nvPicPr>
          <p:cNvPr id="6" name="Content Placeholder 5" descr="2016-03-08 (18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6021"/>
          <a:stretch>
            <a:fillRect/>
          </a:stretch>
        </p:blipFill>
        <p:spPr>
          <a:xfrm>
            <a:off x="914400" y="2667000"/>
            <a:ext cx="7414886" cy="3917814"/>
          </a:xfrm>
        </p:spPr>
      </p:pic>
      <p:sp>
        <p:nvSpPr>
          <p:cNvPr id="7" name="Oval 6"/>
          <p:cNvSpPr/>
          <p:nvPr/>
        </p:nvSpPr>
        <p:spPr>
          <a:xfrm>
            <a:off x="6477000" y="3276600"/>
            <a:ext cx="16002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7010400" y="5715000"/>
            <a:ext cx="1828800" cy="685800"/>
          </a:xfrm>
          <a:prstGeom prst="wedgeEllipseCallout">
            <a:avLst>
              <a:gd name="adj1" fmla="val -124889"/>
              <a:gd name="adj2" fmla="val -29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Donor Information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33400" y="1447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great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</a:t>
            </a:r>
            <a:r>
              <a:rPr lang="en-US" altLang="en-US" sz="3200" dirty="0" err="1" smtClean="0">
                <a:solidFill>
                  <a:schemeClr val="bg1"/>
                </a:solidFill>
              </a:rPr>
              <a:t>ce</a:t>
            </a:r>
            <a:r>
              <a:rPr lang="en-US" altLang="en-US" sz="3200" dirty="0" smtClean="0">
                <a:solidFill>
                  <a:schemeClr val="bg1"/>
                </a:solidFill>
              </a:rPr>
              <a:t> for new donors, students, faculty, pastors. Meet Graduate &amp; Faculty Ministries.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DB9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46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C00"/>
                </a:solidFill>
                <a:latin typeface="+mn-lt"/>
                <a:cs typeface="Avenir Book"/>
              </a:rPr>
              <a:t>Graduate Student Ministry Home</a:t>
            </a:r>
            <a:endParaRPr lang="en-US" sz="4000" dirty="0">
              <a:solidFill>
                <a:srgbClr val="FFCC00"/>
              </a:solidFill>
              <a:latin typeface="+mn-lt"/>
              <a:cs typeface="Avenir Book"/>
            </a:endParaRPr>
          </a:p>
        </p:txBody>
      </p:sp>
      <p:pic>
        <p:nvPicPr>
          <p:cNvPr id="7" name="Content Placeholder 6" descr="2016-03-1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5717"/>
          <a:stretch>
            <a:fillRect/>
          </a:stretch>
        </p:blipFill>
        <p:spPr>
          <a:xfrm>
            <a:off x="546957" y="1600200"/>
            <a:ext cx="8050085" cy="4267200"/>
          </a:xfrm>
        </p:spPr>
      </p:pic>
      <p:sp>
        <p:nvSpPr>
          <p:cNvPr id="6" name="Oval Callout 5"/>
          <p:cNvSpPr/>
          <p:nvPr/>
        </p:nvSpPr>
        <p:spPr>
          <a:xfrm>
            <a:off x="609600" y="4572000"/>
            <a:ext cx="1143000" cy="612648"/>
          </a:xfrm>
          <a:prstGeom prst="wedgeEllipseCallout">
            <a:avLst>
              <a:gd name="adj1" fmla="val 52090"/>
              <a:gd name="adj2" fmla="val 57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Menu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334000" y="4724400"/>
            <a:ext cx="1524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4495800" y="5791200"/>
            <a:ext cx="1676400" cy="688848"/>
          </a:xfrm>
          <a:prstGeom prst="wedgeEllipseCallout">
            <a:avLst>
              <a:gd name="adj1" fmla="val -39295"/>
              <a:gd name="adj2" fmla="val -579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Feature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77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C00"/>
                </a:solidFill>
                <a:latin typeface="+mn-lt"/>
                <a:cs typeface="Avenir Book"/>
              </a:rPr>
              <a:t>Faculty Ministry Home</a:t>
            </a:r>
            <a:endParaRPr lang="en-US" sz="4000" dirty="0">
              <a:solidFill>
                <a:srgbClr val="FFCC00"/>
              </a:solidFill>
              <a:latin typeface="+mn-lt"/>
              <a:cs typeface="Avenir Book"/>
            </a:endParaRPr>
          </a:p>
        </p:txBody>
      </p:sp>
      <p:pic>
        <p:nvPicPr>
          <p:cNvPr id="7" name="Content Placeholder 6" descr="2016-03-1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5717"/>
          <a:stretch>
            <a:fillRect/>
          </a:stretch>
        </p:blipFill>
        <p:spPr>
          <a:xfrm>
            <a:off x="546957" y="1600200"/>
            <a:ext cx="8050085" cy="4267200"/>
          </a:xfrm>
        </p:spPr>
      </p:pic>
      <p:sp>
        <p:nvSpPr>
          <p:cNvPr id="8" name="Oval Callout 7"/>
          <p:cNvSpPr/>
          <p:nvPr/>
        </p:nvSpPr>
        <p:spPr>
          <a:xfrm>
            <a:off x="381000" y="5181600"/>
            <a:ext cx="1371600" cy="838200"/>
          </a:xfrm>
          <a:prstGeom prst="wedgeEllipseCallout">
            <a:avLst>
              <a:gd name="adj1" fmla="val 44808"/>
              <a:gd name="adj2" fmla="val -53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Faculty Menu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495800" y="4267200"/>
            <a:ext cx="15240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/>
          <p:cNvSpPr/>
          <p:nvPr/>
        </p:nvSpPr>
        <p:spPr>
          <a:xfrm>
            <a:off x="4038600" y="5791200"/>
            <a:ext cx="4038600" cy="685800"/>
          </a:xfrm>
          <a:prstGeom prst="wedgeEllipseCallout">
            <a:avLst>
              <a:gd name="adj1" fmla="val -34509"/>
              <a:gd name="adj2" fmla="val 689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Featured Resource, left</a:t>
            </a:r>
          </a:p>
          <a:p>
            <a:pPr algn="ctr"/>
            <a:r>
              <a:rPr lang="en-US" dirty="0" smtClean="0"/>
              <a:t> Campus Story, 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77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C00"/>
                </a:solidFill>
                <a:latin typeface="+mn-lt"/>
                <a:cs typeface="Avenir Book"/>
              </a:rPr>
              <a:t>BSAP Ministry Home</a:t>
            </a:r>
            <a:endParaRPr lang="en-US" sz="4000" dirty="0">
              <a:solidFill>
                <a:srgbClr val="FFCC00"/>
              </a:solidFill>
              <a:latin typeface="+mn-lt"/>
              <a:cs typeface="Avenir Book"/>
            </a:endParaRPr>
          </a:p>
        </p:txBody>
      </p:sp>
      <p:pic>
        <p:nvPicPr>
          <p:cNvPr id="8" name="Content Placeholder 7" descr="2016-03-15 (3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5717"/>
          <a:stretch>
            <a:fillRect/>
          </a:stretch>
        </p:blipFill>
        <p:spPr>
          <a:xfrm>
            <a:off x="546957" y="1600200"/>
            <a:ext cx="8050085" cy="4267200"/>
          </a:xfrm>
        </p:spPr>
      </p:pic>
      <p:sp>
        <p:nvSpPr>
          <p:cNvPr id="6" name="Oval Callout 5"/>
          <p:cNvSpPr/>
          <p:nvPr/>
        </p:nvSpPr>
        <p:spPr>
          <a:xfrm>
            <a:off x="304800" y="3733800"/>
            <a:ext cx="1676400" cy="1524000"/>
          </a:xfrm>
          <a:prstGeom prst="wedgeEllipseCallout">
            <a:avLst>
              <a:gd name="adj1" fmla="val 33712"/>
              <a:gd name="adj2" fmla="val 81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Menu starts here.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334000" y="4419600"/>
            <a:ext cx="1371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77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Emerging Scholars Network Home</a:t>
            </a:r>
            <a:endParaRPr lang="en-US" sz="4000" dirty="0">
              <a:solidFill>
                <a:srgbClr val="FDB913"/>
              </a:solidFill>
              <a:latin typeface="+mn-lt"/>
              <a:cs typeface="Avenir Book"/>
            </a:endParaRPr>
          </a:p>
        </p:txBody>
      </p:sp>
      <p:pic>
        <p:nvPicPr>
          <p:cNvPr id="11" name="Content Placeholder 10" descr="2016-03-15 (4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191" r="12137" b="5085"/>
          <a:stretch>
            <a:fillRect/>
          </a:stretch>
        </p:blipFill>
        <p:spPr>
          <a:xfrm>
            <a:off x="990600" y="1524000"/>
            <a:ext cx="7053943" cy="4876799"/>
          </a:xfrm>
        </p:spPr>
      </p:pic>
      <p:sp>
        <p:nvSpPr>
          <p:cNvPr id="12" name="Oval 11"/>
          <p:cNvSpPr/>
          <p:nvPr/>
        </p:nvSpPr>
        <p:spPr>
          <a:xfrm>
            <a:off x="1143000" y="4800600"/>
            <a:ext cx="2438400" cy="1828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/>
          <p:cNvSpPr/>
          <p:nvPr/>
        </p:nvSpPr>
        <p:spPr>
          <a:xfrm>
            <a:off x="2438400" y="4038600"/>
            <a:ext cx="2133600" cy="457200"/>
          </a:xfrm>
          <a:prstGeom prst="wedgeEllipseCallout">
            <a:avLst>
              <a:gd name="adj1" fmla="val 11967"/>
              <a:gd name="adj2" fmla="val 83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Testimonies</a:t>
            </a:r>
            <a:endParaRPr lang="en-US" dirty="0"/>
          </a:p>
        </p:txBody>
      </p:sp>
      <p:sp>
        <p:nvSpPr>
          <p:cNvPr id="14" name="Oval Callout 13"/>
          <p:cNvSpPr/>
          <p:nvPr/>
        </p:nvSpPr>
        <p:spPr>
          <a:xfrm>
            <a:off x="304800" y="2362200"/>
            <a:ext cx="1447800" cy="612648"/>
          </a:xfrm>
          <a:prstGeom prst="wedgeEllipseCallout">
            <a:avLst>
              <a:gd name="adj1" fmla="val 37467"/>
              <a:gd name="adj2" fmla="val 69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Rotating features</a:t>
            </a:r>
            <a:endParaRPr lang="en-US" dirty="0"/>
          </a:p>
        </p:txBody>
      </p:sp>
      <p:pic>
        <p:nvPicPr>
          <p:cNvPr id="15" name="Picture 14" descr="t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3886200"/>
            <a:ext cx="962025" cy="1000125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28600" y="4800600"/>
            <a:ext cx="1143000" cy="609600"/>
          </a:xfrm>
          <a:prstGeom prst="wedgeEllipseCallout">
            <a:avLst>
              <a:gd name="adj1" fmla="val 32090"/>
              <a:gd name="adj2" fmla="val 83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46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C00"/>
                </a:solidFill>
                <a:latin typeface="+mn-lt"/>
                <a:cs typeface="Avenir Book"/>
              </a:rPr>
              <a:t>Healthcare Ministry Home</a:t>
            </a:r>
            <a:endParaRPr lang="en-US" sz="4000" dirty="0">
              <a:solidFill>
                <a:srgbClr val="FFCC00"/>
              </a:solidFill>
              <a:latin typeface="+mn-lt"/>
              <a:cs typeface="Avenir Book"/>
            </a:endParaRPr>
          </a:p>
        </p:txBody>
      </p:sp>
      <p:pic>
        <p:nvPicPr>
          <p:cNvPr id="7" name="Content Placeholder 6" descr="2016-03-17 (2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5717"/>
          <a:stretch>
            <a:fillRect/>
          </a:stretch>
        </p:blipFill>
        <p:spPr>
          <a:xfrm>
            <a:off x="546957" y="1600200"/>
            <a:ext cx="8050085" cy="4267200"/>
          </a:xfrm>
        </p:spPr>
      </p:pic>
      <p:sp>
        <p:nvSpPr>
          <p:cNvPr id="8" name="Oval Callout 7"/>
          <p:cNvSpPr/>
          <p:nvPr/>
        </p:nvSpPr>
        <p:spPr>
          <a:xfrm>
            <a:off x="152400" y="2362200"/>
            <a:ext cx="1600200" cy="1908048"/>
          </a:xfrm>
          <a:prstGeom prst="wedgeEllipseCallout">
            <a:avLst>
              <a:gd name="adj1" fmla="val 51680"/>
              <a:gd name="adj2" fmla="val 337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Highlights when you hover over with your mouse.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77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C00"/>
                </a:solidFill>
                <a:latin typeface="+mn-lt"/>
                <a:cs typeface="Avenir Book"/>
              </a:rPr>
              <a:t>International Student Ministry Home</a:t>
            </a:r>
            <a:endParaRPr lang="en-US" sz="4000" dirty="0">
              <a:solidFill>
                <a:srgbClr val="FFCC00"/>
              </a:solidFill>
              <a:latin typeface="+mn-lt"/>
              <a:cs typeface="Avenir Book"/>
            </a:endParaRPr>
          </a:p>
        </p:txBody>
      </p:sp>
      <p:pic>
        <p:nvPicPr>
          <p:cNvPr id="9" name="Content Placeholder 8" descr="2016-03-15 (6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600200"/>
            <a:ext cx="8050085" cy="4525963"/>
          </a:xfrm>
        </p:spPr>
      </p:pic>
      <p:sp>
        <p:nvSpPr>
          <p:cNvPr id="6" name="Oval 5"/>
          <p:cNvSpPr/>
          <p:nvPr/>
        </p:nvSpPr>
        <p:spPr>
          <a:xfrm>
            <a:off x="1371600" y="4038600"/>
            <a:ext cx="1676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77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C00"/>
                </a:solidFill>
                <a:latin typeface="+mn-lt"/>
                <a:cs typeface="Avenir Book"/>
              </a:rPr>
              <a:t>Law Student Ministry Home</a:t>
            </a:r>
            <a:endParaRPr lang="en-US" sz="4000" dirty="0">
              <a:solidFill>
                <a:srgbClr val="FFCC00"/>
              </a:solidFill>
              <a:latin typeface="+mn-lt"/>
              <a:cs typeface="Avenir Book"/>
            </a:endParaRPr>
          </a:p>
        </p:txBody>
      </p:sp>
      <p:pic>
        <p:nvPicPr>
          <p:cNvPr id="7" name="Content Placeholder 6" descr="2016-03-17 (3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5717"/>
          <a:stretch>
            <a:fillRect/>
          </a:stretch>
        </p:blipFill>
        <p:spPr>
          <a:xfrm>
            <a:off x="546957" y="1600200"/>
            <a:ext cx="8050085" cy="4267200"/>
          </a:xfrm>
        </p:spPr>
      </p:pic>
      <p:sp>
        <p:nvSpPr>
          <p:cNvPr id="8" name="Oval Callout 7"/>
          <p:cNvSpPr/>
          <p:nvPr/>
        </p:nvSpPr>
        <p:spPr>
          <a:xfrm>
            <a:off x="0" y="2286000"/>
            <a:ext cx="1676400" cy="1600200"/>
          </a:xfrm>
          <a:prstGeom prst="wedgeEllipseCallout">
            <a:avLst>
              <a:gd name="adj1" fmla="val 36486"/>
              <a:gd name="adj2" fmla="val -52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Horizontal menu is still at the top, not shown.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77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C00"/>
                </a:solidFill>
                <a:latin typeface="+mn-lt"/>
                <a:cs typeface="Avenir Book"/>
              </a:rPr>
              <a:t>MBA Ministry Home</a:t>
            </a:r>
            <a:endParaRPr lang="en-US" sz="4000" dirty="0">
              <a:solidFill>
                <a:srgbClr val="FFCC00"/>
              </a:solidFill>
              <a:latin typeface="+mn-lt"/>
              <a:cs typeface="Avenir Book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5717"/>
          <a:stretch>
            <a:fillRect/>
          </a:stretch>
        </p:blipFill>
        <p:spPr bwMode="auto">
          <a:xfrm>
            <a:off x="457200" y="1600200"/>
            <a:ext cx="805008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5943600" y="2667000"/>
            <a:ext cx="1371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19400" y="5105400"/>
            <a:ext cx="30480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19400" y="2667000"/>
            <a:ext cx="1752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228600" y="3733800"/>
            <a:ext cx="1447800" cy="1219200"/>
          </a:xfrm>
          <a:prstGeom prst="wedgeEllipseCallout">
            <a:avLst>
              <a:gd name="adj1" fmla="val 53985"/>
              <a:gd name="adj2" fmla="val 301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Menu Links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77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CC00"/>
                </a:solidFill>
                <a:latin typeface="+mn-lt"/>
                <a:cs typeface="Avenir Book"/>
              </a:rPr>
              <a:t>Women in the Academy and Professions</a:t>
            </a:r>
            <a:endParaRPr lang="en-US" sz="4000" dirty="0">
              <a:solidFill>
                <a:srgbClr val="FFCC00"/>
              </a:solidFill>
              <a:latin typeface="+mn-lt"/>
              <a:cs typeface="Avenir Book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5717"/>
          <a:stretch>
            <a:fillRect/>
          </a:stretch>
        </p:blipFill>
        <p:spPr bwMode="auto">
          <a:xfrm>
            <a:off x="609600" y="2133600"/>
            <a:ext cx="805008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5334000" y="4038600"/>
            <a:ext cx="1447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7162800" y="5257800"/>
            <a:ext cx="1676400" cy="1371600"/>
          </a:xfrm>
          <a:prstGeom prst="wedgeEllipseCallout">
            <a:avLst>
              <a:gd name="adj1" fmla="val -155099"/>
              <a:gd name="adj2" fmla="val -32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Sign up to receive email updates!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276600" y="5562600"/>
            <a:ext cx="1600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00200" y="5562600"/>
            <a:ext cx="1219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/>
          <p:cNvSpPr/>
          <p:nvPr/>
        </p:nvSpPr>
        <p:spPr>
          <a:xfrm>
            <a:off x="381000" y="3733800"/>
            <a:ext cx="1828800" cy="765048"/>
          </a:xfrm>
          <a:prstGeom prst="wedgeEllipseCallout">
            <a:avLst>
              <a:gd name="adj1" fmla="val 29937"/>
              <a:gd name="adj2" fmla="val 716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Feature story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600200" y="3352800"/>
            <a:ext cx="914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3400" y="1219201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“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hom</a:t>
            </a:r>
            <a:r>
              <a:rPr lang="en-US" altLang="en-US" sz="2400" dirty="0" smtClean="0">
                <a:solidFill>
                  <a:schemeClr val="bg1"/>
                </a:solidFill>
              </a:rPr>
              <a:t>e” on GFM is presently an “About Us” type page. Below is the homepage of </a:t>
            </a:r>
            <a:r>
              <a:rPr lang="en-US" altLang="en-US" sz="2400" i="1" dirty="0" smtClean="0">
                <a:solidFill>
                  <a:schemeClr val="bg1"/>
                </a:solidFill>
              </a:rPr>
              <a:t>The Well</a:t>
            </a:r>
            <a:r>
              <a:rPr lang="en-US" altLang="en-US" sz="2400" dirty="0" smtClean="0">
                <a:solidFill>
                  <a:schemeClr val="bg1"/>
                </a:solidFill>
              </a:rPr>
              <a:t>, the online ministry of WAP.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DB9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7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First, e</a:t>
            </a:r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xplore </a:t>
            </a:r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“Our </a:t>
            </a:r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Ministries.”</a:t>
            </a:r>
            <a:endParaRPr lang="en-US" sz="4000" dirty="0">
              <a:solidFill>
                <a:srgbClr val="FDB913"/>
              </a:solidFill>
              <a:latin typeface="+mn-lt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solidFill>
                <a:srgbClr val="FDB913"/>
              </a:solidFill>
            </a:endParaRPr>
          </a:p>
          <a:p>
            <a:pPr marL="0" indent="0"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2016-03-08 (1).png"/>
          <p:cNvPicPr>
            <a:picLocks noChangeAspect="1"/>
          </p:cNvPicPr>
          <p:nvPr/>
        </p:nvPicPr>
        <p:blipFill>
          <a:blip r:embed="rId3" cstate="print"/>
          <a:srcRect l="13875" t="14076" r="15606" b="24349"/>
          <a:stretch>
            <a:fillRect/>
          </a:stretch>
        </p:blipFill>
        <p:spPr>
          <a:xfrm>
            <a:off x="381000" y="1447800"/>
            <a:ext cx="8382000" cy="4114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86200" y="2057400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4572000" y="5486400"/>
            <a:ext cx="2743200" cy="1146048"/>
          </a:xfrm>
          <a:prstGeom prst="wedgeEllipseCallout">
            <a:avLst>
              <a:gd name="adj1" fmla="val 22641"/>
              <a:gd name="adj2" fmla="val -73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Focused ministries are also available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46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lthabet\AppData\Local\Microsoft\Windows\Temporary Internet Files\Content.Outlook\CVBVEZTE\GFM ppt titl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3783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Where should my graduate students go?</a:t>
            </a:r>
            <a:endParaRPr lang="en-US" sz="4000" dirty="0">
              <a:solidFill>
                <a:srgbClr val="FDB913"/>
              </a:solidFill>
              <a:latin typeface="+mn-lt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solidFill>
                <a:srgbClr val="FDB913"/>
              </a:solidFill>
            </a:endParaRPr>
          </a:p>
          <a:p>
            <a:pPr marL="0" indent="0"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8" name="Picture 7" descr="2016-03-08 (2).png"/>
          <p:cNvPicPr>
            <a:picLocks noChangeAspect="1"/>
          </p:cNvPicPr>
          <p:nvPr/>
        </p:nvPicPr>
        <p:blipFill>
          <a:blip r:embed="rId3" cstate="print"/>
          <a:srcRect b="5858"/>
          <a:stretch>
            <a:fillRect/>
          </a:stretch>
        </p:blipFill>
        <p:spPr>
          <a:xfrm>
            <a:off x="228600" y="1676400"/>
            <a:ext cx="8637984" cy="4572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257800" y="1981200"/>
            <a:ext cx="2362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43600" y="2743200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95400" y="4648200"/>
            <a:ext cx="1752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19200" y="5029200"/>
            <a:ext cx="13716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19800" y="4572000"/>
            <a:ext cx="14478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46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2016-03-08 (22).png"/>
          <p:cNvPicPr>
            <a:picLocks noChangeAspect="1"/>
          </p:cNvPicPr>
          <p:nvPr/>
        </p:nvPicPr>
        <p:blipFill>
          <a:blip r:embed="rId3" cstate="print"/>
          <a:srcRect l="4167" r="7500" b="5139"/>
          <a:stretch>
            <a:fillRect/>
          </a:stretch>
        </p:blipFill>
        <p:spPr>
          <a:xfrm>
            <a:off x="533400" y="1524000"/>
            <a:ext cx="8077200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Where’s Faculty Ministry?</a:t>
            </a:r>
            <a:endParaRPr lang="en-US" sz="4000" dirty="0">
              <a:solidFill>
                <a:srgbClr val="FDB913"/>
              </a:solidFill>
              <a:latin typeface="+mn-lt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solidFill>
                <a:srgbClr val="FDB913"/>
              </a:solidFill>
            </a:endParaRPr>
          </a:p>
          <a:p>
            <a:pPr marL="0" indent="0"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486400" y="5791200"/>
            <a:ext cx="1447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86600" y="3352800"/>
            <a:ext cx="762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24200" y="5334000"/>
            <a:ext cx="14478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24600" y="5334000"/>
            <a:ext cx="14478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46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Links to Other GFM Sites</a:t>
            </a:r>
            <a:endParaRPr lang="en-US" sz="4000" dirty="0">
              <a:solidFill>
                <a:srgbClr val="FDB913"/>
              </a:solidFill>
              <a:latin typeface="+mn-lt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solidFill>
                <a:srgbClr val="FDB913"/>
              </a:solidFill>
            </a:endParaRPr>
          </a:p>
          <a:p>
            <a:pPr marL="0" indent="0"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7" name="Picture 16" descr="2016-03-08 (21).png"/>
          <p:cNvPicPr>
            <a:picLocks noChangeAspect="1"/>
          </p:cNvPicPr>
          <p:nvPr/>
        </p:nvPicPr>
        <p:blipFill>
          <a:blip r:embed="rId3" cstate="print"/>
          <a:srcRect l="4167" r="13333" b="5534"/>
          <a:stretch>
            <a:fillRect/>
          </a:stretch>
        </p:blipFill>
        <p:spPr>
          <a:xfrm>
            <a:off x="800100" y="1447800"/>
            <a:ext cx="7543800" cy="485649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105400" y="2438400"/>
            <a:ext cx="19050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46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Where are the resources?</a:t>
            </a:r>
            <a:endParaRPr lang="en-US" sz="4000" dirty="0">
              <a:solidFill>
                <a:srgbClr val="FDB913"/>
              </a:solidFill>
              <a:latin typeface="+mn-lt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973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We added categories so you can sort by: 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 marL="0" indent="0"/>
            <a:r>
              <a:rPr lang="en-US" altLang="en-US" dirty="0" smtClean="0">
                <a:solidFill>
                  <a:schemeClr val="bg1"/>
                </a:solidFill>
              </a:rPr>
              <a:t>Four </a:t>
            </a:r>
            <a:r>
              <a:rPr lang="en-US" altLang="en-US" dirty="0" smtClean="0">
                <a:solidFill>
                  <a:schemeClr val="bg1"/>
                </a:solidFill>
              </a:rPr>
              <a:t>Commitments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 marL="0" indent="0"/>
            <a:r>
              <a:rPr lang="en-US" altLang="en-US" dirty="0" smtClean="0">
                <a:solidFill>
                  <a:schemeClr val="bg1"/>
                </a:solidFill>
              </a:rPr>
              <a:t>M</a:t>
            </a:r>
            <a:r>
              <a:rPr lang="en-US" altLang="en-US" dirty="0" smtClean="0">
                <a:solidFill>
                  <a:schemeClr val="bg1"/>
                </a:solidFill>
              </a:rPr>
              <a:t>inistry</a:t>
            </a:r>
            <a:endParaRPr lang="en-US" altLang="en-US" dirty="0" smtClean="0">
              <a:solidFill>
                <a:schemeClr val="bg1"/>
              </a:solidFill>
            </a:endParaRPr>
          </a:p>
          <a:p>
            <a:pPr marL="0" indent="0"/>
            <a:r>
              <a:rPr lang="en-US" altLang="en-US" dirty="0" smtClean="0">
                <a:solidFill>
                  <a:schemeClr val="bg1"/>
                </a:solidFill>
              </a:rPr>
              <a:t>Staff Resources</a:t>
            </a:r>
            <a:endParaRPr lang="en-US" altLang="en-US" dirty="0">
              <a:solidFill>
                <a:srgbClr val="FDB913"/>
              </a:solidFill>
            </a:endParaRPr>
          </a:p>
        </p:txBody>
      </p:sp>
      <p:pic>
        <p:nvPicPr>
          <p:cNvPr id="7" name="Picture 6" descr="2016-03-08 (13).png"/>
          <p:cNvPicPr>
            <a:picLocks noChangeAspect="1"/>
          </p:cNvPicPr>
          <p:nvPr/>
        </p:nvPicPr>
        <p:blipFill>
          <a:blip r:embed="rId3" cstate="print"/>
          <a:srcRect l="27500" t="8893" r="15834" b="15909"/>
          <a:stretch>
            <a:fillRect/>
          </a:stretch>
        </p:blipFill>
        <p:spPr>
          <a:xfrm>
            <a:off x="3352800" y="2743200"/>
            <a:ext cx="5181600" cy="386589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715000" y="3276600"/>
            <a:ext cx="2362200" cy="31535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46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2016-03-08 (20).png"/>
          <p:cNvPicPr>
            <a:picLocks noChangeAspect="1"/>
          </p:cNvPicPr>
          <p:nvPr/>
        </p:nvPicPr>
        <p:blipFill>
          <a:blip r:embed="rId3" cstate="print"/>
          <a:srcRect l="2500" r="11666" b="5534"/>
          <a:stretch>
            <a:fillRect/>
          </a:stretch>
        </p:blipFill>
        <p:spPr>
          <a:xfrm>
            <a:off x="609600" y="1447800"/>
            <a:ext cx="7848600" cy="4856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How about staff information?</a:t>
            </a:r>
            <a:endParaRPr lang="en-US" sz="4000" dirty="0">
              <a:solidFill>
                <a:srgbClr val="FDB913"/>
              </a:solidFill>
              <a:latin typeface="+mn-lt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solidFill>
                <a:srgbClr val="FDB913"/>
              </a:solidFill>
            </a:endParaRPr>
          </a:p>
          <a:p>
            <a:pPr marL="0" indent="0"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5" name="Oval Callout 14"/>
          <p:cNvSpPr/>
          <p:nvPr/>
        </p:nvSpPr>
        <p:spPr>
          <a:xfrm>
            <a:off x="7315200" y="2438400"/>
            <a:ext cx="1524000" cy="838200"/>
          </a:xfrm>
          <a:prstGeom prst="wedgeEllipseCallout">
            <a:avLst>
              <a:gd name="adj1" fmla="val -22792"/>
              <a:gd name="adj2" fmla="val -843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 sure to</a:t>
            </a:r>
          </a:p>
          <a:p>
            <a:pPr algn="ctr"/>
            <a:r>
              <a:rPr lang="en-US" dirty="0" smtClean="0"/>
              <a:t>LOG IN!</a:t>
            </a:r>
            <a:endParaRPr lang="en-US" dirty="0"/>
          </a:p>
        </p:txBody>
      </p:sp>
      <p:sp>
        <p:nvSpPr>
          <p:cNvPr id="17" name="Oval Callout 16"/>
          <p:cNvSpPr/>
          <p:nvPr/>
        </p:nvSpPr>
        <p:spPr>
          <a:xfrm>
            <a:off x="5867400" y="5410200"/>
            <a:ext cx="2362200" cy="1066800"/>
          </a:xfrm>
          <a:prstGeom prst="wedgeEllipseCallout">
            <a:avLst>
              <a:gd name="adj1" fmla="val -32813"/>
              <a:gd name="adj2" fmla="val -55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Here’s the link from the homepage.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953000" y="3352800"/>
            <a:ext cx="4572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46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Check out upcoming events!</a:t>
            </a:r>
            <a:endParaRPr lang="en-US" sz="4000" dirty="0">
              <a:solidFill>
                <a:srgbClr val="FDB913"/>
              </a:solidFill>
              <a:latin typeface="+mn-lt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solidFill>
                <a:srgbClr val="FDB913"/>
              </a:solidFill>
            </a:endParaRPr>
          </a:p>
          <a:p>
            <a:pPr marL="0" indent="0"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486400" y="2667000"/>
            <a:ext cx="27432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2016-03-08 (16).png"/>
          <p:cNvPicPr>
            <a:picLocks noChangeAspect="1"/>
          </p:cNvPicPr>
          <p:nvPr/>
        </p:nvPicPr>
        <p:blipFill>
          <a:blip r:embed="rId3" cstate="print"/>
          <a:srcRect r="5833" b="5534"/>
          <a:stretch>
            <a:fillRect/>
          </a:stretch>
        </p:blipFill>
        <p:spPr>
          <a:xfrm>
            <a:off x="304800" y="1600200"/>
            <a:ext cx="8610600" cy="485649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47800" y="3200400"/>
            <a:ext cx="1905000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48400" y="2743200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46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thabet\AppData\Local\Microsoft\Windows\Temporary Internet Files\Content.Outlook\CVBVEZTE\GFM ppt bkgrd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DB913"/>
                </a:solidFill>
                <a:latin typeface="+mn-lt"/>
                <a:cs typeface="Avenir Book"/>
              </a:rPr>
              <a:t>Share the Chapter Map</a:t>
            </a:r>
            <a:endParaRPr lang="en-US" sz="4000" dirty="0">
              <a:solidFill>
                <a:srgbClr val="FDB913"/>
              </a:solidFill>
              <a:latin typeface="+mn-lt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solidFill>
                <a:srgbClr val="FDB913"/>
              </a:solidFill>
            </a:endParaRPr>
          </a:p>
          <a:p>
            <a:pPr marL="0" indent="0">
              <a:buNone/>
            </a:pPr>
            <a:endParaRPr lang="en-US" alt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2016-03-08 (15).png"/>
          <p:cNvPicPr>
            <a:picLocks noChangeAspect="1"/>
          </p:cNvPicPr>
          <p:nvPr/>
        </p:nvPicPr>
        <p:blipFill>
          <a:blip r:embed="rId3" cstate="print"/>
          <a:srcRect r="5833" b="6621"/>
          <a:stretch>
            <a:fillRect/>
          </a:stretch>
        </p:blipFill>
        <p:spPr>
          <a:xfrm>
            <a:off x="228600" y="1524000"/>
            <a:ext cx="8610600" cy="48006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7391400" y="3200400"/>
            <a:ext cx="1447800" cy="612648"/>
          </a:xfrm>
          <a:prstGeom prst="wedgeEllipseCallout">
            <a:avLst>
              <a:gd name="adj1" fmla="val -38380"/>
              <a:gd name="adj2" fmla="val -63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Here’s the link.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46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227</Words>
  <Application>Microsoft Office PowerPoint</Application>
  <PresentationFormat>On-screen Show (4:3)</PresentationFormat>
  <Paragraphs>53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Welcome to GFM’s online home.</vt:lpstr>
      <vt:lpstr>First, explore “Our Ministries.”</vt:lpstr>
      <vt:lpstr>Where should my graduate students go?</vt:lpstr>
      <vt:lpstr>Where’s Faculty Ministry?</vt:lpstr>
      <vt:lpstr>Links to Other GFM Sites</vt:lpstr>
      <vt:lpstr>Where are the resources?</vt:lpstr>
      <vt:lpstr>How about staff information?</vt:lpstr>
      <vt:lpstr>Check out upcoming events!</vt:lpstr>
      <vt:lpstr>Share the Chapter Map</vt:lpstr>
      <vt:lpstr>About GFM</vt:lpstr>
      <vt:lpstr>Graduate Student Ministry Home</vt:lpstr>
      <vt:lpstr>Faculty Ministry Home</vt:lpstr>
      <vt:lpstr>BSAP Ministry Home</vt:lpstr>
      <vt:lpstr>Emerging Scholars Network Home</vt:lpstr>
      <vt:lpstr>Healthcare Ministry Home</vt:lpstr>
      <vt:lpstr>International Student Ministry Home</vt:lpstr>
      <vt:lpstr>Law Student Ministry Home</vt:lpstr>
      <vt:lpstr>MBA Ministry Home</vt:lpstr>
      <vt:lpstr>Women in the Academy and Professions</vt:lpstr>
      <vt:lpstr>est</vt:lpstr>
    </vt:vector>
  </TitlesOfParts>
  <Company>InterVarsity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Lorrey Thabet</dc:creator>
  <cp:lastModifiedBy>Myra Koontz</cp:lastModifiedBy>
  <cp:revision>75</cp:revision>
  <dcterms:created xsi:type="dcterms:W3CDTF">2015-03-19T23:00:29Z</dcterms:created>
  <dcterms:modified xsi:type="dcterms:W3CDTF">2016-03-22T17:18:20Z</dcterms:modified>
</cp:coreProperties>
</file>