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69" r:id="rId6"/>
    <p:sldId id="264" r:id="rId7"/>
    <p:sldId id="270" r:id="rId8"/>
    <p:sldId id="265" r:id="rId9"/>
    <p:sldId id="259" r:id="rId10"/>
    <p:sldId id="260" r:id="rId11"/>
    <p:sldId id="272" r:id="rId12"/>
    <p:sldId id="262" r:id="rId13"/>
    <p:sldId id="263" r:id="rId14"/>
    <p:sldId id="271" r:id="rId15"/>
    <p:sldId id="261" r:id="rId16"/>
    <p:sldId id="273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6E4C-4CB8-4979-B7D1-AE7089C624E4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7167-7D4A-4535-9CDB-4D442F8E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523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DB93-FFA8-43A0-A9FD-9226D0AA255F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D2FA-64AB-42F1-9184-8E60609ED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63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BBCE-9B6D-4D91-BD8F-6746B5766C9C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0580-F0CE-4B57-ABA0-5D6449320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60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AB08-2A5B-4BFD-9DC4-7357975F8F06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E28C-7AF8-45E7-A8BA-D69C405D3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50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4C4D-B494-46BB-A68A-16C45EFF8F1F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3A4-DC21-46D9-A26C-9D9755EBC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14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95E1-12FC-43A1-AF12-D944444E15BB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9E7B-C910-4156-B671-D4FD99A7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18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E67D-C76C-4B84-BBD2-656DDD8C1C5A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E59A-251D-4687-89DE-8F750AAF3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62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6162-039B-42AD-A150-8915F67074D6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5371-6482-4F5B-8616-4E1D4BAD1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12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8FC6-2922-4AB9-A73D-FE9A643D71DB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BEA4-8A16-466A-9E84-93801818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94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C0A6-422F-4737-9FEB-C04612A1F8EC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46BC-1D56-4A37-80D6-10FFD37E2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50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03DC-2F78-4754-A909-649BFE0E432B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C501-8F43-4E27-8818-D844F0BE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953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88E53-226E-4738-897B-25F30F1049DB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EE1EFF-CF92-44E7-8307-B0726320B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Social Media Workshop: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Communications and Community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406" t="3750" r="20381" b="5000"/>
          <a:stretch>
            <a:fillRect/>
          </a:stretch>
        </p:blipFill>
        <p:spPr bwMode="auto">
          <a:xfrm>
            <a:off x="1371600" y="2362200"/>
            <a:ext cx="6572268" cy="431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IVCF GFM Staff </a:t>
            </a:r>
            <a:r>
              <a:rPr lang="en-US" dirty="0" err="1" smtClean="0">
                <a:solidFill>
                  <a:schemeClr val="bg1"/>
                </a:solidFill>
              </a:rPr>
              <a:t>Facebook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50" b="5000"/>
          <a:stretch>
            <a:fillRect/>
          </a:stretch>
        </p:blipFill>
        <p:spPr bwMode="auto">
          <a:xfrm>
            <a:off x="546957" y="1769922"/>
            <a:ext cx="8050085" cy="41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6553200" y="2590800"/>
            <a:ext cx="2438400" cy="2438400"/>
          </a:xfrm>
          <a:prstGeom prst="wedgeEllipseCallout">
            <a:avLst>
              <a:gd name="adj1" fmla="val -51987"/>
              <a:gd name="adj2" fmla="val 24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closed group on </a:t>
            </a:r>
            <a:r>
              <a:rPr lang="en-US" dirty="0" err="1" smtClean="0"/>
              <a:t>Facebook</a:t>
            </a:r>
            <a:r>
              <a:rPr lang="en-US" dirty="0" smtClean="0"/>
              <a:t> offers your donors, students, or faculty a private place to communicate.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Facebook</a:t>
            </a:r>
            <a:r>
              <a:rPr lang="en-US" dirty="0" smtClean="0">
                <a:solidFill>
                  <a:schemeClr val="bg1"/>
                </a:solidFill>
              </a:rPr>
              <a:t> Statistics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6705600" y="4572000"/>
            <a:ext cx="2209800" cy="2057400"/>
          </a:xfrm>
          <a:prstGeom prst="wedgeEllipseCallout">
            <a:avLst>
              <a:gd name="adj1" fmla="val -49480"/>
              <a:gd name="adj2" fmla="val -48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Facebook</a:t>
            </a:r>
            <a:r>
              <a:rPr lang="en-US" dirty="0" smtClean="0"/>
              <a:t> sends you emails with statistics on your site activity.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Faculty Ministry </a:t>
            </a:r>
            <a:r>
              <a:rPr lang="en-US" dirty="0" err="1" smtClean="0">
                <a:solidFill>
                  <a:schemeClr val="bg1"/>
                </a:solidFill>
              </a:rPr>
              <a:t>Facebook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4" t="3750" r="21786" b="5000"/>
          <a:stretch>
            <a:fillRect/>
          </a:stretch>
        </p:blipFill>
        <p:spPr bwMode="auto">
          <a:xfrm>
            <a:off x="1371600" y="1524000"/>
            <a:ext cx="6013377" cy="41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3581400" y="5257800"/>
            <a:ext cx="3352800" cy="1371600"/>
          </a:xfrm>
          <a:prstGeom prst="wedgeEllipseCallout">
            <a:avLst>
              <a:gd name="adj1" fmla="val -19861"/>
              <a:gd name="adj2" fmla="val -55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Offer links to articles on related topics your community is currently considering.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First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Invite people at church, on campus, at conferences, etc. to “friend” you on </a:t>
            </a:r>
            <a:r>
              <a:rPr lang="en-US" sz="4000" dirty="0" err="1" smtClean="0">
                <a:solidFill>
                  <a:schemeClr val="bg1"/>
                </a:solidFill>
              </a:rPr>
              <a:t>Facebook</a:t>
            </a:r>
            <a:r>
              <a:rPr lang="en-US" sz="4000" dirty="0" smtClean="0">
                <a:solidFill>
                  <a:schemeClr val="bg1"/>
                </a:solidFill>
              </a:rPr>
              <a:t> so they can be a part of your community’s dialogue.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Networking starts in person, however, social networking online expands your community globally.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Instagram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shot_2015-03-23-23-53-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57048"/>
            <a:ext cx="2682627" cy="476911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Search on </a:t>
            </a:r>
            <a:r>
              <a:rPr lang="en-US" dirty="0" err="1" smtClean="0">
                <a:solidFill>
                  <a:schemeClr val="bg1"/>
                </a:solidFill>
              </a:rPr>
              <a:t>Instagram</a:t>
            </a:r>
            <a:r>
              <a:rPr lang="en-US" dirty="0" smtClean="0">
                <a:solidFill>
                  <a:schemeClr val="bg1"/>
                </a:solidFill>
              </a:rPr>
              <a:t> for your friends from other social networks and follow them to see what they are posting.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you create an </a:t>
            </a:r>
            <a:r>
              <a:rPr lang="en-US" dirty="0" err="1" smtClean="0">
                <a:solidFill>
                  <a:schemeClr val="bg1"/>
                </a:solidFill>
              </a:rPr>
              <a:t>Instagram</a:t>
            </a:r>
            <a:r>
              <a:rPr lang="en-US" dirty="0" smtClean="0">
                <a:solidFill>
                  <a:schemeClr val="bg1"/>
                </a:solidFill>
              </a:rPr>
              <a:t> account you can choose to notify all of your friends on </a:t>
            </a:r>
            <a:r>
              <a:rPr lang="en-US" dirty="0" err="1" smtClean="0">
                <a:solidFill>
                  <a:schemeClr val="bg1"/>
                </a:solidFill>
              </a:rPr>
              <a:t>Facebook</a:t>
            </a:r>
            <a:r>
              <a:rPr lang="en-US" dirty="0" smtClean="0">
                <a:solidFill>
                  <a:schemeClr val="bg1"/>
                </a:solidFill>
              </a:rPr>
              <a:t> and they can follow you.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First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Host a best photo contest on </a:t>
            </a:r>
            <a:r>
              <a:rPr lang="en-US" sz="4000" dirty="0" err="1" smtClean="0">
                <a:solidFill>
                  <a:schemeClr val="bg1"/>
                </a:solidFill>
              </a:rPr>
              <a:t>Instagram</a:t>
            </a:r>
            <a:r>
              <a:rPr lang="en-US" sz="4000" dirty="0" smtClean="0">
                <a:solidFill>
                  <a:schemeClr val="bg1"/>
                </a:solidFill>
              </a:rPr>
              <a:t> and tell everyone in your network on every platform!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Any </a:t>
            </a:r>
            <a:r>
              <a:rPr lang="en-US" sz="4000" dirty="0" smtClean="0">
                <a:solidFill>
                  <a:schemeClr val="bg1"/>
                </a:solidFill>
              </a:rPr>
              <a:t>topic: good deeds, campus icons, best smile, whatever is current in your </a:t>
            </a:r>
            <a:r>
              <a:rPr lang="en-US" sz="4000" dirty="0" smtClean="0">
                <a:solidFill>
                  <a:schemeClr val="bg1"/>
                </a:solidFill>
              </a:rPr>
              <a:t>community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 Website/Blog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50" b="5000"/>
          <a:stretch>
            <a:fillRect/>
          </a:stretch>
        </p:blipFill>
        <p:spPr bwMode="auto">
          <a:xfrm>
            <a:off x="546957" y="1769922"/>
            <a:ext cx="8050085" cy="41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6781800" y="3657600"/>
            <a:ext cx="2133600" cy="1984248"/>
          </a:xfrm>
          <a:prstGeom prst="wedgeEllipseCallout">
            <a:avLst>
              <a:gd name="adj1" fmla="val -22811"/>
              <a:gd name="adj2" fmla="val -91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share Bob’s resources with your network on  Linked In.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First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To get your audience involved in your new </a:t>
            </a:r>
            <a:r>
              <a:rPr lang="en-US" sz="4000" dirty="0" smtClean="0">
                <a:solidFill>
                  <a:schemeClr val="bg1"/>
                </a:solidFill>
              </a:rPr>
              <a:t>platform, “share” </a:t>
            </a:r>
            <a:r>
              <a:rPr lang="en-US" sz="4000" dirty="0" smtClean="0">
                <a:solidFill>
                  <a:schemeClr val="bg1"/>
                </a:solidFill>
              </a:rPr>
              <a:t>it on </a:t>
            </a:r>
            <a:r>
              <a:rPr lang="en-US" sz="4000" dirty="0" smtClean="0">
                <a:solidFill>
                  <a:schemeClr val="bg1"/>
                </a:solidFill>
              </a:rPr>
              <a:t>whatever Social Media sites you already use AND in person!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Email from The Well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50" b="5000"/>
          <a:stretch>
            <a:fillRect/>
          </a:stretch>
        </p:blipFill>
        <p:spPr bwMode="auto">
          <a:xfrm>
            <a:off x="546957" y="1769922"/>
            <a:ext cx="8050085" cy="41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6324600" y="4191000"/>
            <a:ext cx="2514600" cy="2289048"/>
          </a:xfrm>
          <a:prstGeom prst="wedgeEllipseCallout">
            <a:avLst>
              <a:gd name="adj1" fmla="val -42172"/>
              <a:gd name="adj2" fmla="val -48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 with contacts via email and link to your website, </a:t>
            </a:r>
            <a:r>
              <a:rPr lang="en-US" dirty="0" err="1" smtClean="0"/>
              <a:t>Facebook</a:t>
            </a:r>
            <a:r>
              <a:rPr lang="en-US" dirty="0" smtClean="0"/>
              <a:t> wall, Twitter feed, etc.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Law Ministry </a:t>
            </a:r>
            <a:r>
              <a:rPr lang="en-US" dirty="0" smtClean="0">
                <a:solidFill>
                  <a:schemeClr val="bg1"/>
                </a:solidFill>
              </a:rPr>
              <a:t>Email Newsletter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6" t="2500" r="2108" b="5000"/>
          <a:stretch>
            <a:fillRect/>
          </a:stretch>
        </p:blipFill>
        <p:spPr bwMode="auto">
          <a:xfrm>
            <a:off x="660088" y="1713348"/>
            <a:ext cx="7767284" cy="41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6629400" y="4876800"/>
            <a:ext cx="22098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are lots of email newsletter platforms.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Google+ Network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6" t="7500" r="33031" b="10000"/>
          <a:stretch>
            <a:fillRect/>
          </a:stretch>
        </p:blipFill>
        <p:spPr bwMode="auto">
          <a:xfrm>
            <a:off x="1373286" y="1600200"/>
            <a:ext cx="63974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6781800" y="3124200"/>
            <a:ext cx="2133600" cy="2362200"/>
          </a:xfrm>
          <a:prstGeom prst="wedgeEllipseCallout">
            <a:avLst>
              <a:gd name="adj1" fmla="val -98635"/>
              <a:gd name="adj2" fmla="val -21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may already receive email updates of what your “friends” post on Google+.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 Twitter Page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50" b="5000"/>
          <a:stretch>
            <a:fillRect/>
          </a:stretch>
        </p:blipFill>
        <p:spPr bwMode="auto">
          <a:xfrm>
            <a:off x="304800" y="1524000"/>
            <a:ext cx="8050085" cy="41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6477000" y="4343400"/>
            <a:ext cx="2362200" cy="2133600"/>
          </a:xfrm>
          <a:prstGeom prst="wedgeEllipseCallout">
            <a:avLst>
              <a:gd name="adj1" fmla="val -1032"/>
              <a:gd name="adj2" fmla="val -99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“follow” Hannah which means her posts will appear in your Twitter “feed.”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First Step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#Urbana15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To group Tweets on a common thread, include a “</a:t>
            </a:r>
            <a:r>
              <a:rPr lang="en-US" sz="4000" dirty="0" err="1" smtClean="0">
                <a:solidFill>
                  <a:schemeClr val="bg1"/>
                </a:solidFill>
              </a:rPr>
              <a:t>hashtag</a:t>
            </a:r>
            <a:r>
              <a:rPr lang="en-US" sz="4000" dirty="0" smtClean="0">
                <a:solidFill>
                  <a:schemeClr val="bg1"/>
                </a:solidFill>
              </a:rPr>
              <a:t>” for users to copy when they post in Twitter.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To find a topic, use the Search bar or browse under #Discover.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 Twitter Page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50" b="5000"/>
          <a:stretch>
            <a:fillRect/>
          </a:stretch>
        </p:blipFill>
        <p:spPr bwMode="auto">
          <a:xfrm>
            <a:off x="546957" y="1769922"/>
            <a:ext cx="8050085" cy="41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4191000" y="2286000"/>
            <a:ext cx="2438400" cy="12954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Click here to change media type on Twitter.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First Step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@</a:t>
            </a:r>
            <a:r>
              <a:rPr lang="en-US" sz="4800" dirty="0" err="1" smtClean="0">
                <a:solidFill>
                  <a:schemeClr val="bg1"/>
                </a:solidFill>
              </a:rPr>
              <a:t>esnivcf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is the Twitter “handle” for the Emerging Scholars Network.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Take care in choosing your screen name in Twitter. Your “followers” can include it in their Tweet or </a:t>
            </a:r>
            <a:r>
              <a:rPr lang="en-US" sz="4000" dirty="0" err="1" smtClean="0">
                <a:solidFill>
                  <a:schemeClr val="bg1"/>
                </a:solidFill>
              </a:rPr>
              <a:t>reTweet</a:t>
            </a:r>
            <a:r>
              <a:rPr lang="en-US" sz="4000" dirty="0" smtClean="0">
                <a:solidFill>
                  <a:schemeClr val="bg1"/>
                </a:solidFill>
              </a:rPr>
              <a:t> and it will appear in your “feed.”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IVCF National </a:t>
            </a:r>
            <a:r>
              <a:rPr lang="en-US" dirty="0" err="1" smtClean="0">
                <a:solidFill>
                  <a:schemeClr val="bg1"/>
                </a:solidFill>
              </a:rPr>
              <a:t>Facebook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50" b="5000"/>
          <a:stretch>
            <a:fillRect/>
          </a:stretch>
        </p:blipFill>
        <p:spPr bwMode="auto">
          <a:xfrm>
            <a:off x="546957" y="1769922"/>
            <a:ext cx="8050085" cy="41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5029200" y="5257800"/>
            <a:ext cx="2133600" cy="1371600"/>
          </a:xfrm>
          <a:prstGeom prst="wedgeEllipseCallout">
            <a:avLst>
              <a:gd name="adj1" fmla="val -51822"/>
              <a:gd name="adj2" fmla="val -50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public </a:t>
            </a:r>
            <a:r>
              <a:rPr lang="en-US" dirty="0" err="1" smtClean="0"/>
              <a:t>Facebook</a:t>
            </a:r>
            <a:r>
              <a:rPr lang="en-US" dirty="0" smtClean="0"/>
              <a:t> page.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template 2015 GFM Nat'l Staff Mt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2015 GFM Nat'l Staff Mtgs</Template>
  <TotalTime>800</TotalTime>
  <Words>420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 template 2015 GFM Nat'l Staff Mtgs</vt:lpstr>
      <vt:lpstr>Social Media Workshop: Communications and Community</vt:lpstr>
      <vt:lpstr>Email from The Well</vt:lpstr>
      <vt:lpstr>Law Ministry Email Newsletter</vt:lpstr>
      <vt:lpstr>Google+ Network</vt:lpstr>
      <vt:lpstr>Sample Twitter Page</vt:lpstr>
      <vt:lpstr>Simple First Step</vt:lpstr>
      <vt:lpstr>Sample Twitter Page</vt:lpstr>
      <vt:lpstr>Simple First Step</vt:lpstr>
      <vt:lpstr>IVCF National Facebook</vt:lpstr>
      <vt:lpstr>IVCF GFM Staff Facebook</vt:lpstr>
      <vt:lpstr>Facebook Statistics</vt:lpstr>
      <vt:lpstr>Faculty Ministry Facebook</vt:lpstr>
      <vt:lpstr>Simple First Steps</vt:lpstr>
      <vt:lpstr>Instagram</vt:lpstr>
      <vt:lpstr>Simple First Steps</vt:lpstr>
      <vt:lpstr>Sample Website/Blog</vt:lpstr>
      <vt:lpstr>Simple First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Networking</dc:title>
  <dc:creator>Myra Koontz</dc:creator>
  <cp:lastModifiedBy>Myra Koontz</cp:lastModifiedBy>
  <cp:revision>42</cp:revision>
  <dcterms:created xsi:type="dcterms:W3CDTF">2015-03-20T19:05:46Z</dcterms:created>
  <dcterms:modified xsi:type="dcterms:W3CDTF">2015-03-24T05:00:51Z</dcterms:modified>
</cp:coreProperties>
</file>